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50" r:id="rId36"/>
    <p:sldId id="351" r:id="rId37"/>
    <p:sldId id="357" r:id="rId38"/>
    <p:sldId id="358" r:id="rId39"/>
    <p:sldId id="355" r:id="rId40"/>
    <p:sldId id="356" r:id="rId41"/>
    <p:sldId id="353" r:id="rId42"/>
    <p:sldId id="359" r:id="rId43"/>
    <p:sldId id="360" r:id="rId44"/>
    <p:sldId id="361" r:id="rId45"/>
    <p:sldId id="364" r:id="rId46"/>
    <p:sldId id="354" r:id="rId47"/>
    <p:sldId id="352" r:id="rId48"/>
    <p:sldId id="365" r:id="rId49"/>
    <p:sldId id="366" r:id="rId50"/>
    <p:sldId id="367" r:id="rId51"/>
    <p:sldId id="347" r:id="rId52"/>
    <p:sldId id="349" r:id="rId53"/>
    <p:sldId id="368" r:id="rId54"/>
    <p:sldId id="304" r:id="rId55"/>
    <p:sldId id="305" r:id="rId56"/>
    <p:sldId id="338" r:id="rId57"/>
    <p:sldId id="339" r:id="rId58"/>
    <p:sldId id="340" r:id="rId59"/>
    <p:sldId id="341" r:id="rId60"/>
    <p:sldId id="342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0066"/>
    <a:srgbClr val="005800"/>
    <a:srgbClr val="FFCC00"/>
    <a:srgbClr val="FFFF66"/>
    <a:srgbClr val="CC00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6857" autoAdjust="0"/>
  </p:normalViewPr>
  <p:slideViewPr>
    <p:cSldViewPr>
      <p:cViewPr>
        <p:scale>
          <a:sx n="82" d="100"/>
          <a:sy n="82" d="100"/>
        </p:scale>
        <p:origin x="-7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096C-47BC-4558-8C5E-49B1F37E5D11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95D6-BAD9-442B-8FEC-3EB2F12FC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831B-CBE2-4560-91C3-B295A80EA88B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C1EF-4E72-4148-9F82-D3E4E0EAB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1C25-8032-47F5-9925-ABCCEF6D74D5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5C6D-AF11-419F-8250-850918D69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46DDC-3BB3-471C-8239-B3BBC396ADAA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32A7-B4B9-4198-9FA2-26F93E27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0703-2D9D-495A-BA4B-476E9A8E148A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D0A2-EF1E-40F3-B5FC-06CDCAA8D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66EF-C15E-4A8E-ABC5-37344467C6CF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406A2-CD7A-42BE-BF23-CB2E6414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CA51-6E25-41A6-98BE-D619E4CE9771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530A-EF2C-461B-8A8A-377ACE3D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6C45-49B3-4A29-B42D-FBEEB2BD85D0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704B-DF7A-4B51-A7E2-B9EEDFA8D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7B48-DF6F-4722-84B0-D6FFB6881BC1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62190-0702-43EF-B318-1E95C8F90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82DD-A163-48D4-9115-34C23D6D4E42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F3D6-2F2A-49D3-896E-1DB05355D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B09-BA3B-479E-A12A-4E485D8CCDB2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7A0B-F6F2-4D54-ACD1-B28CB3B5A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C9ACA-CC25-4266-BAC5-6FD42D0F1224}" type="datetimeFigureOut">
              <a:rPr lang="en-US"/>
              <a:pPr>
                <a:defRPr/>
              </a:pPr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777FE-5521-46B7-8726-9CA135840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 rot="186723">
            <a:off x="382588" y="212725"/>
            <a:ext cx="80391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 descr="rice gr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10200" y="914400"/>
            <a:ext cx="4038373" cy="312388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78" name="Picture 30" descr="Old folks trading goods by TuPud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581400"/>
            <a:ext cx="2286000" cy="25624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51303">
            <a:off x="7323138" y="5453063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1752600" y="5181600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Khutbah</a:t>
            </a:r>
            <a:r>
              <a:rPr lang="en-US" sz="2800" b="1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Multimedia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04800" y="5410200"/>
            <a:ext cx="6477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rgbClr val="660066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6 </a:t>
            </a:r>
            <a:r>
              <a:rPr lang="en-US" sz="2800" b="1" dirty="0" err="1">
                <a:ln>
                  <a:solidFill>
                    <a:srgbClr val="660066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JamadilAwal</a:t>
            </a:r>
            <a:r>
              <a:rPr lang="en-US" sz="2800" b="1" dirty="0">
                <a:ln>
                  <a:solidFill>
                    <a:srgbClr val="660066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1430/ 1 Mei 2009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0" y="1810941"/>
            <a:ext cx="8001000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n w="285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  <a:cs typeface="Tahoma" pitchFamily="34" charset="0"/>
              </a:rPr>
              <a:t>PEKERJAAN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n w="285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oper Black" pitchFamily="18" charset="0"/>
                <a:cs typeface="Tahoma" pitchFamily="34" charset="0"/>
              </a:rPr>
              <a:t>DI DUNIA SEBAGAI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n w="2857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ooper Black" pitchFamily="18" charset="0"/>
                <a:cs typeface="Tahoma" pitchFamily="34" charset="0"/>
              </a:rPr>
              <a:t>PELABURAN  DI AKHIRAT</a:t>
            </a:r>
          </a:p>
        </p:txBody>
      </p:sp>
      <p:grpSp>
        <p:nvGrpSpPr>
          <p:cNvPr id="2057" name="Group 7"/>
          <p:cNvGrpSpPr>
            <a:grpSpLocks/>
          </p:cNvGrpSpPr>
          <p:nvPr/>
        </p:nvGrpSpPr>
        <p:grpSpPr bwMode="auto">
          <a:xfrm>
            <a:off x="152400" y="76200"/>
            <a:ext cx="1219200" cy="1524000"/>
            <a:chOff x="2160" y="3110"/>
            <a:chExt cx="1080" cy="1080"/>
          </a:xfrm>
        </p:grpSpPr>
        <p:sp>
          <p:nvSpPr>
            <p:cNvPr id="2059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MY"/>
            </a:p>
          </p:txBody>
        </p:sp>
        <p:pic>
          <p:nvPicPr>
            <p:cNvPr id="2060" name="Picture 9" descr="lambangterengganu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3" name="TextBox 92"/>
          <p:cNvSpPr txBox="1"/>
          <p:nvPr/>
        </p:nvSpPr>
        <p:spPr>
          <a:xfrm>
            <a:off x="1524000" y="152400"/>
            <a:ext cx="7086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JABATAN HAL EHWAL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cs typeface="+mn-cs"/>
              </a:rPr>
              <a:t>AGAMA TERENGGANU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28600"/>
            <a:ext cx="769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Empat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peringkat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tuntutan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:</a:t>
            </a:r>
          </a:p>
        </p:txBody>
      </p:sp>
      <p:sp>
        <p:nvSpPr>
          <p:cNvPr id="6" name="Pentagon 5"/>
          <p:cNvSpPr/>
          <p:nvPr/>
        </p:nvSpPr>
        <p:spPr>
          <a:xfrm>
            <a:off x="1295400" y="1814513"/>
            <a:ext cx="2928938" cy="838200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Pertama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4100513"/>
            <a:ext cx="6357938" cy="1538287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rgbClr val="FFFFF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Keperluan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pakaian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1814513"/>
            <a:ext cx="3581400" cy="1500187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rved Down Arrow 8"/>
          <p:cNvSpPr/>
          <p:nvPr/>
        </p:nvSpPr>
        <p:spPr>
          <a:xfrm rot="5043057">
            <a:off x="6845300" y="3379788"/>
            <a:ext cx="2192337" cy="118268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28600"/>
            <a:ext cx="769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Empat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peringkat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tuntutan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:</a:t>
            </a:r>
          </a:p>
        </p:txBody>
      </p:sp>
      <p:sp>
        <p:nvSpPr>
          <p:cNvPr id="6" name="Pentagon 5"/>
          <p:cNvSpPr/>
          <p:nvPr/>
        </p:nvSpPr>
        <p:spPr>
          <a:xfrm>
            <a:off x="1371600" y="1514475"/>
            <a:ext cx="2928938" cy="838200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4038600"/>
            <a:ext cx="5715000" cy="1609725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Mencari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nafkah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yang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halal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bagi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melangsaikan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segala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hutang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piutang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dunia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76738" y="1239838"/>
            <a:ext cx="4572000" cy="1828800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Membebaskan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diri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dari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tanggungan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hutang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11" name="Curved Down Arrow 10"/>
          <p:cNvSpPr/>
          <p:nvPr/>
        </p:nvSpPr>
        <p:spPr>
          <a:xfrm rot="6994253">
            <a:off x="7029451" y="3548062"/>
            <a:ext cx="2190750" cy="118427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28600"/>
            <a:ext cx="769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Empat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peringkat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tuntutan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:</a:t>
            </a:r>
          </a:p>
        </p:txBody>
      </p:sp>
      <p:sp>
        <p:nvSpPr>
          <p:cNvPr id="6" name="Pentagon 5"/>
          <p:cNvSpPr/>
          <p:nvPr/>
        </p:nvSpPr>
        <p:spPr>
          <a:xfrm>
            <a:off x="1219200" y="1295400"/>
            <a:ext cx="2928938" cy="838200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Ketiga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4114800"/>
            <a:ext cx="6553200" cy="19812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Mencari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pekerjaan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yang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halal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bagi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menyediakan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tempat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tinggal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makan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minum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pakaian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untuk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keluarga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239838"/>
            <a:ext cx="4572000" cy="1828800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Menyara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menanggung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 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isteri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/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anak-anak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 rot="6994253">
            <a:off x="7323138" y="3403600"/>
            <a:ext cx="1957388" cy="1055687"/>
          </a:xfrm>
          <a:prstGeom prst="curvedDownArrow">
            <a:avLst>
              <a:gd name="adj1" fmla="val 25000"/>
              <a:gd name="adj2" fmla="val 51078"/>
              <a:gd name="adj3" fmla="val 25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28600"/>
            <a:ext cx="769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Empat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peringkat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tuntutan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:</a:t>
            </a:r>
          </a:p>
        </p:txBody>
      </p:sp>
      <p:sp>
        <p:nvSpPr>
          <p:cNvPr id="6" name="Pentagon 5"/>
          <p:cNvSpPr/>
          <p:nvPr/>
        </p:nvSpPr>
        <p:spPr>
          <a:xfrm>
            <a:off x="1219200" y="1295400"/>
            <a:ext cx="2928938" cy="838200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Keempat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4114800"/>
            <a:ext cx="6553200" cy="2286000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Sumber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pencarian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rezeki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yang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halal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diberikan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kepada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kedua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ibubapa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yang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uzur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tidak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berkemampuan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mencari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nafkah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hidup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mereka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67200" y="1239838"/>
            <a:ext cx="4572000" cy="1828800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Pemberian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nafkah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kepada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kedua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ibubapa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rot="6994253">
            <a:off x="7323138" y="3403600"/>
            <a:ext cx="1957388" cy="1055687"/>
          </a:xfrm>
          <a:prstGeom prst="curvedDownArrow">
            <a:avLst>
              <a:gd name="adj1" fmla="val 25000"/>
              <a:gd name="adj2" fmla="val 51078"/>
              <a:gd name="adj3" fmla="val 25000"/>
            </a:avLst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2860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Umat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Islam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dicela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kerana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malas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3505200"/>
            <a:ext cx="4038600" cy="762000"/>
          </a:xfrm>
          <a:prstGeom prst="roundRect">
            <a:avLst/>
          </a:prstGeom>
          <a:solidFill>
            <a:srgbClr val="FF330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Kata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Ibu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Mas’ud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295400" y="762000"/>
            <a:ext cx="7467600" cy="2438400"/>
          </a:xfrm>
          <a:prstGeom prst="cloudCallout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Saya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tidak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menyukai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orang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yang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tidak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bekerja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langsung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samada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dengan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pekerjaan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dunia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maupun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pekerjaan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akhirat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05400" y="3733800"/>
            <a:ext cx="3505200" cy="1143000"/>
          </a:xfrm>
          <a:prstGeom prst="roundRect">
            <a:avLst/>
          </a:prstGeom>
          <a:solidFill>
            <a:srgbClr val="0000FF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Pandangan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Saidina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Umar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28600" y="4624388"/>
            <a:ext cx="5029200" cy="2057400"/>
          </a:xfrm>
          <a:prstGeom prst="cloudCallout">
            <a:avLst>
              <a:gd name="adj1" fmla="val 57053"/>
              <a:gd name="adj2" fmla="val -39702"/>
            </a:avLst>
          </a:prstGeom>
          <a:solidFill>
            <a:srgbClr val="6600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Tidak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akan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hebat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lagi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apabila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mengetahui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orang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itu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tidak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bekerja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228600"/>
            <a:ext cx="81534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Perumpaan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:-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Kesungguhan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unggas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keluar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setiap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pagi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mencari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rezeki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sedangkan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manusia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hanya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bergoyang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kaki.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2057400"/>
            <a:ext cx="5715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Sabda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Nabi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s.a.w</a:t>
            </a: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4038600"/>
            <a:ext cx="79248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Jika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bertawakal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sebenar-benar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tawakal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melalui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berusaha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nescaya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memberi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rezeki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sebagaimana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burang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mendapat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rezeki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keluar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waktu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pagi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tembolok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kosong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petangnya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pulang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tembolok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penuh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berisi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19200" y="28956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rtl="1" eaLnBrk="0" hangingPunct="0">
              <a:defRPr/>
            </a:pPr>
            <a:r>
              <a:rPr lang="ar-S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لو أنكم كنتم تَوَكَّلْتُمْ علَى اللهِ حَقَّ توكُّلِهِ لرزقَكُم كَمَا تَرْزُقُ الطَّيْرُ تَغْدُوا خِمَاصًا و تَرُوْحُ بِطَانًا </a:t>
            </a:r>
            <a:r>
              <a:rPr lang="ar-S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رواه الترمذي</a:t>
            </a:r>
            <a:endParaRPr lang="ar-S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28600"/>
            <a:ext cx="8153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Teladanilah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nabi-nabi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terdahulu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pencarian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rezeki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halal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1828800"/>
            <a:ext cx="2743200" cy="685800"/>
          </a:xfrm>
          <a:prstGeom prst="round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733800" y="1981200"/>
            <a:ext cx="381000" cy="457200"/>
          </a:xfrm>
          <a:prstGeom prst="chevron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1752600"/>
            <a:ext cx="4800600" cy="914400"/>
          </a:xfrm>
          <a:prstGeom prst="roundRect">
            <a:avLst/>
          </a:prstGeom>
          <a:solidFill>
            <a:srgbClr val="0000FF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Bekerja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Tukang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Bahtera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2895600"/>
            <a:ext cx="2743200" cy="685800"/>
          </a:xfrm>
          <a:prstGeom prst="round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Musa</a:t>
            </a:r>
          </a:p>
        </p:txBody>
      </p:sp>
      <p:sp>
        <p:nvSpPr>
          <p:cNvPr id="10" name="Chevron 9"/>
          <p:cNvSpPr/>
          <p:nvPr/>
        </p:nvSpPr>
        <p:spPr>
          <a:xfrm>
            <a:off x="3733800" y="3048000"/>
            <a:ext cx="381000" cy="457200"/>
          </a:xfrm>
          <a:prstGeom prst="chevron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0" y="2819400"/>
            <a:ext cx="4800600" cy="914400"/>
          </a:xfrm>
          <a:prstGeom prst="roundRect">
            <a:avLst/>
          </a:prstGeom>
          <a:solidFill>
            <a:srgbClr val="0000FF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Bekerja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Pengembala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Kambing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800" y="3962400"/>
            <a:ext cx="2743200" cy="685800"/>
          </a:xfrm>
          <a:prstGeom prst="round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733800" y="4114800"/>
            <a:ext cx="381000" cy="457200"/>
          </a:xfrm>
          <a:prstGeom prst="chevron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91000" y="3886200"/>
            <a:ext cx="4800600" cy="914400"/>
          </a:xfrm>
          <a:prstGeom prst="roundRect">
            <a:avLst/>
          </a:prstGeom>
          <a:solidFill>
            <a:srgbClr val="0000FF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Bekerja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Pembuat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5181600"/>
            <a:ext cx="2743200" cy="838200"/>
          </a:xfrm>
          <a:prstGeom prst="round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Muhammad</a:t>
            </a:r>
          </a:p>
        </p:txBody>
      </p:sp>
      <p:sp>
        <p:nvSpPr>
          <p:cNvPr id="16" name="Chevron 15"/>
          <p:cNvSpPr/>
          <p:nvPr/>
        </p:nvSpPr>
        <p:spPr>
          <a:xfrm>
            <a:off x="3657600" y="5334000"/>
            <a:ext cx="381000" cy="457200"/>
          </a:xfrm>
          <a:prstGeom prst="chevron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14800" y="5029200"/>
            <a:ext cx="4800600" cy="1295400"/>
          </a:xfrm>
          <a:prstGeom prst="roundRect">
            <a:avLst/>
          </a:prstGeom>
          <a:solidFill>
            <a:srgbClr val="0000FF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Bekerja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Pengembala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Kambing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Berniaga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A128C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0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69413" y="15240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Furqan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 :-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3810000"/>
            <a:ext cx="79248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mengutus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rasul-rasul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sebelummu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melainkan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sungguh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memakan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makanan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berjalan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pasar-pasar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jadikan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sebahagian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cubaan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bagi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sebahagian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lain.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Mahukah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bersabar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? Dan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adalah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Tuhanmu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Maha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Melihat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1066800"/>
            <a:ext cx="6858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S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وَما أَرْسَلْنَا قَبْلَكَ مِنَ الْمُرْسَلِينَ إِلَّا إِنَّهُمْ لَيَأْكُلُونَ الطَّعَامَ وَيَمْشُونَ فِي الْأَسْوَاقِ وَجَعَلْنَا بَعْضَكُمْ لِبَعْضٍ فِتْنَةً أَتَصْبِرُونَ وَكَانَ رَبُّكَ بَصِيرًا </a:t>
            </a:r>
            <a:endParaRPr lang="ms-MY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69413" y="31498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Bidang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pekerjaan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luas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1676400"/>
            <a:ext cx="3124200" cy="38100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Umat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Islam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diseru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mempelbagaikan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dalam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pencarian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rezeki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yang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halal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0618946">
            <a:off x="4543425" y="1863725"/>
            <a:ext cx="854075" cy="4572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sp>
        <p:nvSpPr>
          <p:cNvPr id="8" name="Rounded Rectangle 7"/>
          <p:cNvSpPr/>
          <p:nvPr/>
        </p:nvSpPr>
        <p:spPr>
          <a:xfrm>
            <a:off x="5486400" y="1524000"/>
            <a:ext cx="3276600" cy="685800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Berniaga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2590800"/>
            <a:ext cx="3276600" cy="685800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Bertani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62600" y="3505200"/>
            <a:ext cx="3276600" cy="685800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Pembuatan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4572000"/>
            <a:ext cx="3276600" cy="685800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Penternak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Right Arrow 11"/>
          <p:cNvSpPr/>
          <p:nvPr/>
        </p:nvSpPr>
        <p:spPr>
          <a:xfrm rot="20618946">
            <a:off x="4543425" y="2778125"/>
            <a:ext cx="854075" cy="4572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sp>
        <p:nvSpPr>
          <p:cNvPr id="13" name="Right Arrow 12"/>
          <p:cNvSpPr/>
          <p:nvPr/>
        </p:nvSpPr>
        <p:spPr>
          <a:xfrm rot="20618946">
            <a:off x="4543425" y="3768725"/>
            <a:ext cx="854075" cy="4572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  <p:sp>
        <p:nvSpPr>
          <p:cNvPr id="14" name="Right Arrow 13"/>
          <p:cNvSpPr/>
          <p:nvPr/>
        </p:nvSpPr>
        <p:spPr>
          <a:xfrm rot="20618946">
            <a:off x="4543425" y="4759325"/>
            <a:ext cx="854075" cy="4572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5240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5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garis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panduan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etika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iaitu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:-</a:t>
            </a:r>
          </a:p>
        </p:txBody>
      </p:sp>
      <p:sp>
        <p:nvSpPr>
          <p:cNvPr id="6" name="Pentagon 5"/>
          <p:cNvSpPr/>
          <p:nvPr/>
        </p:nvSpPr>
        <p:spPr>
          <a:xfrm>
            <a:off x="457200" y="1219200"/>
            <a:ext cx="2514600" cy="762000"/>
          </a:xfrm>
          <a:prstGeom prst="homePlat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Pertama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143000"/>
            <a:ext cx="5715000" cy="1066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Utamakan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nilai-nilai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agama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moral.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1143000" y="3048000"/>
            <a:ext cx="7772400" cy="1676400"/>
          </a:xfrm>
          <a:prstGeom prst="snip2DiagRect">
            <a:avLst/>
          </a:prstGeom>
          <a:gradFill flip="none" rotWithShape="1">
            <a:gsLst>
              <a:gs pos="0">
                <a:srgbClr val="3E46EC">
                  <a:shade val="30000"/>
                  <a:satMod val="115000"/>
                </a:srgbClr>
              </a:gs>
              <a:gs pos="50000">
                <a:srgbClr val="3E46EC">
                  <a:shade val="67500"/>
                  <a:satMod val="115000"/>
                </a:srgbClr>
              </a:gs>
              <a:gs pos="100000">
                <a:srgbClr val="3E46E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/>
              <a:t>Sifat</a:t>
            </a:r>
            <a:r>
              <a:rPr lang="en-US" sz="2800" b="1" dirty="0"/>
              <a:t> </a:t>
            </a:r>
            <a:r>
              <a:rPr lang="en-US" sz="2800" b="1" dirty="0" err="1"/>
              <a:t>tamak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leka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mengaut</a:t>
            </a:r>
            <a:r>
              <a:rPr lang="en-US" sz="2800" b="1" dirty="0"/>
              <a:t> </a:t>
            </a:r>
            <a:r>
              <a:rPr lang="en-US" sz="2800" b="1" dirty="0" err="1"/>
              <a:t>keuntungan</a:t>
            </a:r>
            <a:r>
              <a:rPr lang="en-US" sz="2800" b="1" dirty="0"/>
              <a:t> </a:t>
            </a:r>
            <a:r>
              <a:rPr lang="en-US" sz="2800" b="1" dirty="0" err="1"/>
              <a:t>duniawi</a:t>
            </a:r>
            <a:r>
              <a:rPr lang="en-US" sz="2800" b="1" dirty="0"/>
              <a:t> </a:t>
            </a:r>
            <a:r>
              <a:rPr lang="en-US" sz="2800" b="1" dirty="0" err="1"/>
              <a:t>boleh</a:t>
            </a:r>
            <a:r>
              <a:rPr lang="en-US" sz="2800" b="1" dirty="0"/>
              <a:t> </a:t>
            </a:r>
            <a:r>
              <a:rPr lang="en-US" sz="2800" b="1" dirty="0" err="1"/>
              <a:t>memudharatkan</a:t>
            </a:r>
            <a:r>
              <a:rPr lang="en-US" sz="2800" b="1" dirty="0"/>
              <a:t> </a:t>
            </a:r>
            <a:r>
              <a:rPr lang="en-US" sz="2800" b="1" dirty="0" err="1"/>
              <a:t>diri</a:t>
            </a:r>
            <a:r>
              <a:rPr lang="en-US" sz="2800" b="1" dirty="0"/>
              <a:t> </a:t>
            </a:r>
            <a:r>
              <a:rPr lang="en-US" sz="2800" b="1" dirty="0" err="1"/>
              <a:t>sendiri</a:t>
            </a:r>
            <a:r>
              <a:rPr lang="en-US" sz="2800" b="1" dirty="0"/>
              <a:t>. </a:t>
            </a:r>
            <a:endParaRPr lang="ms-MY" sz="2800" b="1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1143000" y="5105400"/>
            <a:ext cx="7772400" cy="1371600"/>
          </a:xfrm>
          <a:prstGeom prst="snip2Diag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/>
              <a:t>Sedarilah</a:t>
            </a:r>
            <a:r>
              <a:rPr lang="en-US" sz="2800" b="1" dirty="0"/>
              <a:t> </a:t>
            </a:r>
            <a:r>
              <a:rPr lang="en-US" sz="2800" b="1" dirty="0" err="1"/>
              <a:t>kesenangan</a:t>
            </a:r>
            <a:r>
              <a:rPr lang="en-US" sz="2800" b="1" dirty="0"/>
              <a:t> yang </a:t>
            </a:r>
            <a:r>
              <a:rPr lang="en-US" sz="2800" b="1" dirty="0" err="1"/>
              <a:t>dicari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dunia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kesenangan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</a:t>
            </a:r>
            <a:r>
              <a:rPr lang="en-US" sz="2800" b="1" dirty="0" err="1"/>
              <a:t>akhirat</a:t>
            </a:r>
            <a:r>
              <a:rPr lang="en-US" sz="2800" b="1" dirty="0"/>
              <a:t> </a:t>
            </a:r>
            <a:r>
              <a:rPr lang="en-US" sz="2800" b="1" dirty="0" err="1"/>
              <a:t>jua</a:t>
            </a:r>
            <a:r>
              <a:rPr lang="en-US" sz="2800" b="1" dirty="0"/>
              <a:t>.</a:t>
            </a:r>
            <a:endParaRPr lang="ms-MY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161925"/>
            <a:ext cx="54070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800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6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اَلْحَمْدُ لِلَّهِ</a:t>
            </a:r>
            <a:endParaRPr lang="en-US" sz="96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810000"/>
            <a:ext cx="8382000" cy="132343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69413" y="15240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Maaidah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2:-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4038600"/>
            <a:ext cx="7924800" cy="2154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tolong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menolonglah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mengerjakan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kebajikan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takwa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janganlah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tolong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menolong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berbuat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dosa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pelanggaran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bertakwalah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seksaNya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1228725"/>
            <a:ext cx="6705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وَتَعَاوَنُواْ عَلَى الْبرِّ وَالتَّقْوَى وَلاَ تَعَاوَنُواْ عَلَى الإِثْمِ وَالْعُدْوَانِ وَاتَّقُواْ اللهَ إِنَّ اللهَ شَدِيدُ الْعِقَابِ</a:t>
            </a:r>
            <a:endParaRPr lang="ms-MY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5240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5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garis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panduan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etika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iaitu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:-</a:t>
            </a:r>
          </a:p>
        </p:txBody>
      </p:sp>
      <p:sp>
        <p:nvSpPr>
          <p:cNvPr id="6" name="Pentagon 5"/>
          <p:cNvSpPr/>
          <p:nvPr/>
        </p:nvSpPr>
        <p:spPr>
          <a:xfrm>
            <a:off x="457200" y="1447800"/>
            <a:ext cx="2514600" cy="762000"/>
          </a:xfrm>
          <a:prstGeom prst="homePlat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Kedua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371600"/>
            <a:ext cx="5715000" cy="914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1143000" y="3429000"/>
            <a:ext cx="7772400" cy="1143000"/>
          </a:xfrm>
          <a:prstGeom prst="snip2DiagRect">
            <a:avLst/>
          </a:prstGeom>
          <a:gradFill flip="none" rotWithShape="1">
            <a:gsLst>
              <a:gs pos="0">
                <a:srgbClr val="3E46EC">
                  <a:shade val="30000"/>
                  <a:satMod val="115000"/>
                </a:srgbClr>
              </a:gs>
              <a:gs pos="50000">
                <a:srgbClr val="3E46EC">
                  <a:shade val="67500"/>
                  <a:satMod val="115000"/>
                </a:srgbClr>
              </a:gs>
              <a:gs pos="100000">
                <a:srgbClr val="3E46E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/>
              <a:t>Janganlah</a:t>
            </a:r>
            <a:r>
              <a:rPr lang="en-US" sz="2800" b="1" dirty="0"/>
              <a:t> </a:t>
            </a:r>
            <a:r>
              <a:rPr lang="en-US" sz="2800" b="1" dirty="0" err="1"/>
              <a:t>kita</a:t>
            </a:r>
            <a:r>
              <a:rPr lang="en-US" sz="2800" b="1" dirty="0"/>
              <a:t> </a:t>
            </a:r>
            <a:r>
              <a:rPr lang="en-US" sz="2800" b="1" dirty="0" err="1"/>
              <a:t>lalai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hargailah</a:t>
            </a:r>
            <a:r>
              <a:rPr lang="en-US" sz="2800" b="1" dirty="0"/>
              <a:t> </a:t>
            </a:r>
            <a:r>
              <a:rPr lang="en-US" sz="2800" b="1" dirty="0" err="1"/>
              <a:t>masa</a:t>
            </a:r>
            <a:r>
              <a:rPr lang="en-US" sz="2800" b="1" dirty="0"/>
              <a:t> 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pencarian</a:t>
            </a:r>
            <a:r>
              <a:rPr lang="en-US" sz="2800" b="1" dirty="0"/>
              <a:t> </a:t>
            </a:r>
            <a:r>
              <a:rPr lang="en-US" sz="2800" b="1" dirty="0" err="1"/>
              <a:t>rezeki</a:t>
            </a:r>
            <a:r>
              <a:rPr lang="en-US" sz="2800" b="1" dirty="0"/>
              <a:t> yang </a:t>
            </a:r>
            <a:r>
              <a:rPr lang="en-US" sz="2800" b="1" dirty="0" err="1"/>
              <a:t>halal</a:t>
            </a:r>
            <a:r>
              <a:rPr lang="en-US" sz="2800" b="1" dirty="0"/>
              <a:t>.</a:t>
            </a:r>
            <a:endParaRPr lang="ms-MY" sz="2800" b="1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1143000" y="5029200"/>
            <a:ext cx="7772400" cy="1371600"/>
          </a:xfrm>
          <a:prstGeom prst="snip2Diag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/>
              <a:t>Rebutlah</a:t>
            </a:r>
            <a:r>
              <a:rPr lang="en-US" sz="2800" b="1" dirty="0"/>
              <a:t> </a:t>
            </a:r>
            <a:r>
              <a:rPr lang="en-US" sz="2800" b="1" dirty="0" err="1"/>
              <a:t>peluang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beramal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mencari</a:t>
            </a:r>
            <a:r>
              <a:rPr lang="en-US" sz="2800" b="1" dirty="0"/>
              <a:t> </a:t>
            </a:r>
            <a:r>
              <a:rPr lang="en-US" sz="2800" b="1" dirty="0" err="1"/>
              <a:t>bekalan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dibawa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akhirat</a:t>
            </a:r>
            <a:r>
              <a:rPr lang="en-US" sz="2800" b="1" dirty="0"/>
              <a:t>.</a:t>
            </a:r>
            <a:endParaRPr lang="ms-MY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9413" y="25021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Asr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1- 3:-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3886200"/>
            <a:ext cx="78486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Demi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masa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manusia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benar-benar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kerugian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Kecuali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orang-orang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beriman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mengerjakan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soleh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nasihat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menasihati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supaya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mentaati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kebenaran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nasihat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menasihati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supaya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menetapi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kesabaran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1255713"/>
            <a:ext cx="5951538" cy="23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وَالْعَصْرِ إِنَّ الإِنسَانَ لَفِي خُسْرٍ</a:t>
            </a:r>
          </a:p>
          <a:p>
            <a:pPr algn="ctr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إِلاَّ الَّذِينَ آمَنُوا وَعَمِلُوا الصَّالِحَاتِ</a:t>
            </a:r>
          </a:p>
          <a:p>
            <a:pPr algn="ctr" rtl="1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وَتَوَاصَوْا بِالْحَقِّ وَتَوَاصَوْا بِالصَّبْرِ </a:t>
            </a:r>
            <a:endParaRPr lang="ms-MY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5240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5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garis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panduan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etika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iaitu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:-</a:t>
            </a:r>
          </a:p>
        </p:txBody>
      </p:sp>
      <p:sp>
        <p:nvSpPr>
          <p:cNvPr id="6" name="Pentagon 5"/>
          <p:cNvSpPr/>
          <p:nvPr/>
        </p:nvSpPr>
        <p:spPr>
          <a:xfrm>
            <a:off x="457200" y="1752600"/>
            <a:ext cx="2514600" cy="762000"/>
          </a:xfrm>
          <a:prstGeom prst="homePlat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Ketiga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447800"/>
            <a:ext cx="5715000" cy="1676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Amalkan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sifat-sifat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luhur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seperti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amanah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dedikasi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jujur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disiplin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bersyukur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1143000" y="4191000"/>
            <a:ext cx="7772400" cy="1371600"/>
          </a:xfrm>
          <a:prstGeom prst="snip2DiagRect">
            <a:avLst/>
          </a:prstGeom>
          <a:solidFill>
            <a:srgbClr val="005800">
              <a:alpha val="88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/>
              <a:t>Melengkapkan</a:t>
            </a:r>
            <a:r>
              <a:rPr lang="en-US" sz="2800" b="1" dirty="0"/>
              <a:t> </a:t>
            </a:r>
            <a:r>
              <a:rPr lang="en-US" sz="2800" b="1" dirty="0" err="1"/>
              <a:t>kewibawaan</a:t>
            </a:r>
            <a:r>
              <a:rPr lang="en-US" sz="2800" b="1" dirty="0"/>
              <a:t> </a:t>
            </a:r>
            <a:r>
              <a:rPr lang="en-US" sz="2800" b="1" dirty="0" err="1"/>
              <a:t>seseorang</a:t>
            </a:r>
            <a:r>
              <a:rPr lang="en-US" sz="2800" b="1" dirty="0"/>
              <a:t> </a:t>
            </a:r>
            <a:r>
              <a:rPr lang="en-US" sz="2800" b="1" dirty="0" err="1"/>
              <a:t>muslim</a:t>
            </a:r>
            <a:r>
              <a:rPr lang="en-US" sz="2800" b="1" dirty="0"/>
              <a:t>  </a:t>
            </a:r>
            <a:r>
              <a:rPr lang="en-US" sz="2800" b="1" dirty="0" err="1"/>
              <a:t>beriman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berjiwa</a:t>
            </a:r>
            <a:r>
              <a:rPr lang="en-US" sz="2800" b="1" dirty="0"/>
              <a:t> Islam yang </a:t>
            </a:r>
            <a:r>
              <a:rPr lang="en-US" sz="2800" b="1" dirty="0" err="1"/>
              <a:t>kental</a:t>
            </a:r>
            <a:r>
              <a:rPr lang="en-US" sz="2800" b="1" dirty="0"/>
              <a:t>.</a:t>
            </a:r>
            <a:endParaRPr lang="ms-MY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9413" y="25021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Naml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19 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1316038"/>
            <a:ext cx="6858000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فَتَبَسَّمَ ضَاحِكًا مِّن قَوْلِهَا وَقَالَ رَبِّ أَوْزِعْنِي أَنْ أَشْكُرَ نِعْمَتَكَ الَّتِي أَنْعَمْتَ عَلَيَّ وَعَلَى وَالِدَيَّ وَأَنْ أَعْمَلَ صَالِحًا تَرْضَاهُ وَأَدْخِلْنِي بِرَحْمَتِكَ فِي عِبَادِكَ الصَّالِحِينَ </a:t>
            </a:r>
            <a:endParaRPr lang="ms-MY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914400"/>
            <a:ext cx="78486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Nabi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Sulaiman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berdoa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 “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Ya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Tuhanku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berilah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daku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ilham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untuk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tetap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mensyukuri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nikmatMu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telah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Engkau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anugerahkan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kepadaku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dua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ibubapaku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untuk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mengerjakan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soleh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Engkau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redhai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masukklah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daku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rahmatMu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golongan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hamba-hambaMu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soleh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5240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5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garis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panduan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etika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iaitu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:-</a:t>
            </a:r>
          </a:p>
        </p:txBody>
      </p:sp>
      <p:sp>
        <p:nvSpPr>
          <p:cNvPr id="6" name="Pentagon 5"/>
          <p:cNvSpPr/>
          <p:nvPr/>
        </p:nvSpPr>
        <p:spPr>
          <a:xfrm>
            <a:off x="457200" y="1371600"/>
            <a:ext cx="2514600" cy="762000"/>
          </a:xfrm>
          <a:prstGeom prst="homePlat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Keempat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219200"/>
            <a:ext cx="5715000" cy="1219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Lahirkan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sikap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sentiasa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berwaspada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838200" y="3200400"/>
            <a:ext cx="2438400" cy="2895600"/>
          </a:xfrm>
          <a:prstGeom prst="snip2DiagRect">
            <a:avLst/>
          </a:prstGeom>
          <a:solidFill>
            <a:srgbClr val="005800">
              <a:alpha val="88000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Kesilapan</a:t>
            </a:r>
            <a:r>
              <a:rPr lang="en-US" sz="2400" b="1" dirty="0"/>
              <a:t> </a:t>
            </a:r>
            <a:r>
              <a:rPr lang="en-US" sz="2400" b="1" dirty="0" err="1"/>
              <a:t>kerap</a:t>
            </a:r>
            <a:r>
              <a:rPr lang="en-US" sz="2400" b="1" dirty="0"/>
              <a:t> </a:t>
            </a:r>
            <a:r>
              <a:rPr lang="en-US" sz="2400" b="1" dirty="0" err="1"/>
              <a:t>berlaku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pelaksanaan</a:t>
            </a:r>
            <a:r>
              <a:rPr lang="en-US" sz="2400" b="1" dirty="0"/>
              <a:t> </a:t>
            </a:r>
            <a:r>
              <a:rPr lang="en-US" sz="2400" b="1" dirty="0" err="1"/>
              <a:t>pekerjaan</a:t>
            </a:r>
            <a:r>
              <a:rPr lang="en-US" sz="2400" b="1" dirty="0"/>
              <a:t>.</a:t>
            </a:r>
            <a:endParaRPr lang="ms-MY" sz="2400" b="1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3429000" y="3048000"/>
            <a:ext cx="5410200" cy="990600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urusan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</a:t>
            </a:r>
            <a:r>
              <a:rPr lang="en-US" sz="2400" b="1" dirty="0" err="1"/>
              <a:t>perlu</a:t>
            </a:r>
            <a:r>
              <a:rPr lang="en-US" sz="2400" b="1" dirty="0"/>
              <a:t> </a:t>
            </a:r>
            <a:r>
              <a:rPr lang="en-US" sz="2400" b="1" dirty="0" err="1"/>
              <a:t>adanya</a:t>
            </a:r>
            <a:r>
              <a:rPr lang="en-US" sz="2400" b="1" dirty="0"/>
              <a:t> </a:t>
            </a:r>
            <a:r>
              <a:rPr lang="en-US" sz="2400" b="1" dirty="0" err="1"/>
              <a:t>sikap</a:t>
            </a:r>
            <a:r>
              <a:rPr lang="en-US" sz="2400" b="1" dirty="0"/>
              <a:t> </a:t>
            </a:r>
            <a:r>
              <a:rPr lang="en-US" sz="2400" b="1" dirty="0" err="1"/>
              <a:t>berjaga-jaga</a:t>
            </a:r>
            <a:r>
              <a:rPr lang="en-US" sz="2400" b="1" dirty="0"/>
              <a:t>.</a:t>
            </a:r>
            <a:endParaRPr lang="ms-MY" sz="2400" b="1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3505200" y="4267200"/>
            <a:ext cx="5410200" cy="990600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Jangan</a:t>
            </a:r>
            <a:r>
              <a:rPr lang="en-US" sz="2400" b="1" dirty="0"/>
              <a:t> </a:t>
            </a:r>
            <a:r>
              <a:rPr lang="en-US" sz="2400" b="1" dirty="0" err="1"/>
              <a:t>kita</a:t>
            </a:r>
            <a:r>
              <a:rPr lang="en-US" sz="2400" b="1" dirty="0"/>
              <a:t> </a:t>
            </a:r>
            <a:r>
              <a:rPr lang="en-US" sz="2400" b="1" dirty="0" err="1"/>
              <a:t>alpa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ketahuilah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mana</a:t>
            </a:r>
            <a:r>
              <a:rPr lang="en-US" sz="2400" b="1" dirty="0"/>
              <a:t> </a:t>
            </a:r>
            <a:r>
              <a:rPr lang="en-US" sz="2400" b="1" dirty="0" err="1"/>
              <a:t>punca</a:t>
            </a:r>
            <a:r>
              <a:rPr lang="en-US" sz="2400" b="1" dirty="0"/>
              <a:t> </a:t>
            </a:r>
            <a:r>
              <a:rPr lang="en-US" sz="2400" b="1" dirty="0" err="1"/>
              <a:t>rezeki</a:t>
            </a:r>
            <a:r>
              <a:rPr lang="en-US" sz="2400" b="1" dirty="0"/>
              <a:t>.</a:t>
            </a:r>
            <a:endParaRPr lang="ms-MY" sz="2400" b="1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3505200" y="5486400"/>
            <a:ext cx="5410200" cy="990600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Pencarian</a:t>
            </a:r>
            <a:r>
              <a:rPr lang="en-US" sz="2400" b="1" dirty="0"/>
              <a:t> </a:t>
            </a:r>
            <a:r>
              <a:rPr lang="en-US" sz="2400" b="1" dirty="0" err="1"/>
              <a:t>rezeki</a:t>
            </a:r>
            <a:r>
              <a:rPr lang="en-US" sz="2400" b="1" dirty="0"/>
              <a:t> yang </a:t>
            </a:r>
            <a:r>
              <a:rPr lang="en-US" sz="2400" b="1" dirty="0" err="1"/>
              <a:t>haram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mendapat</a:t>
            </a:r>
            <a:r>
              <a:rPr lang="en-US" sz="2400" b="1" dirty="0"/>
              <a:t> </a:t>
            </a:r>
            <a:r>
              <a:rPr lang="en-US" sz="2400" b="1" dirty="0" err="1"/>
              <a:t>pembalasan</a:t>
            </a:r>
            <a:r>
              <a:rPr lang="en-US" sz="2400" b="1" dirty="0"/>
              <a:t> </a:t>
            </a:r>
            <a:r>
              <a:rPr lang="en-US" sz="2400" b="1" dirty="0" err="1"/>
              <a:t>di</a:t>
            </a:r>
            <a:r>
              <a:rPr lang="en-US" sz="2400" b="1" dirty="0"/>
              <a:t> </a:t>
            </a:r>
            <a:r>
              <a:rPr lang="en-US" sz="2400" b="1" dirty="0" err="1"/>
              <a:t>akhirat</a:t>
            </a:r>
            <a:r>
              <a:rPr lang="en-US" sz="2400" b="1" dirty="0"/>
              <a:t>.</a:t>
            </a:r>
            <a:endParaRPr lang="ms-MY" sz="2400" b="1" dirty="0"/>
          </a:p>
        </p:txBody>
      </p:sp>
      <p:sp>
        <p:nvSpPr>
          <p:cNvPr id="13" name="Chevron 12"/>
          <p:cNvSpPr/>
          <p:nvPr/>
        </p:nvSpPr>
        <p:spPr>
          <a:xfrm>
            <a:off x="3276600" y="4419600"/>
            <a:ext cx="381000" cy="457200"/>
          </a:xfrm>
          <a:prstGeom prst="chevron">
            <a:avLst>
              <a:gd name="adj" fmla="val 52892"/>
            </a:avLst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276600" y="5715000"/>
            <a:ext cx="381000" cy="457200"/>
          </a:xfrm>
          <a:prstGeom prst="chevron">
            <a:avLst>
              <a:gd name="adj" fmla="val 52892"/>
            </a:avLst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200400" y="3276600"/>
            <a:ext cx="381000" cy="457200"/>
          </a:xfrm>
          <a:prstGeom prst="chevron">
            <a:avLst>
              <a:gd name="adj" fmla="val 52892"/>
            </a:avLst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9413" y="25021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Baqarah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195:-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3733800"/>
            <a:ext cx="7848600" cy="2154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belanjakanlah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harta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bendamu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jalan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janganlah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menjatuhkan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dirimu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sendiri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kebinasaan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berbuat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baiklah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kerana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menyukai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orang-orang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berbuat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baik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600200"/>
            <a:ext cx="73152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وَأَنفِقُواْ فِي سَبِيلِ اللهِ وَلاَ تُلْقُواْ بِأَيْدِيكُمْ إِلَى التَّهْلُكَةِ وَأَحْسِنُوَاْ إِنَّ اللهَ يُحِبُّ الْمُحْسِنِينَ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9413" y="25021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Kahfi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49:-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1447800"/>
            <a:ext cx="70866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وَوُضِعَ الْكِتَابُ فَتَرَى الْمُجْرِمِينَ مُشْفِقِينَ مِمَّا فِيهِ وَيَقُولُونَ يَا وَيْلَتَنَا مَالِ هَذَا الْكِتَابِ لاَ يُغَادِرُ صَغِيرَةً وَلاَ كَبِيرَةً إِلاَّ أَحْصَاهَا وَوَجَدُوا مَا عَمِلُوا حَاضِرًا وَلاَ يَظْلِمُ رَبُّكَ أَحَدًا </a:t>
            </a:r>
            <a:endParaRPr lang="ms-MY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914400"/>
            <a:ext cx="7543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letakkanlah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kitab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lalu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melihat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orang-orang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bersalah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ketakutan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terhadap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tertulis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dalamnya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berkata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“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Aduhai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celaka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kitab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apakah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meninggalkan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kecil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(pula)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besar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melainkan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mencatat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semuanya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dapati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telah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kerjakan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tertulis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Tuhanmu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menganiayai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seorang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jua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pun”.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26384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413808"/>
            <a:ext cx="8991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أَشْهَدُ أَنْ لآ إِلَهَ إِلاَّ اللهُ وَحْدَهُ 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   </a:t>
            </a:r>
            <a:r>
              <a:rPr lang="ar-SA" sz="4800" b="1" dirty="0">
                <a:ln w="1905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لاَشَرِيْكَ لَهُ، وَأَشْهَدُ أَنَّ مُحَمَّدًا عَبْدُهُ َرَسُوْلُهُ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761363"/>
            <a:ext cx="7848600" cy="187743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Aku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bersaksi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bahawa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tiada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tuhan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yang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disembah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melainkan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Allah yang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Maha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Esa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Aku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juga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bersaksi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bahawa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Muhammad S.A.W. 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adalah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hambaNya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dan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rasulNya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5240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5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garis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panduan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etika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iaitu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:-</a:t>
            </a:r>
          </a:p>
        </p:txBody>
      </p:sp>
      <p:sp>
        <p:nvSpPr>
          <p:cNvPr id="6" name="Pentagon 5"/>
          <p:cNvSpPr/>
          <p:nvPr/>
        </p:nvSpPr>
        <p:spPr>
          <a:xfrm>
            <a:off x="457200" y="1371600"/>
            <a:ext cx="2514600" cy="762000"/>
          </a:xfrm>
          <a:prstGeom prst="homePlat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Kelima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219200"/>
            <a:ext cx="5715000" cy="990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Mencari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rezeki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ibadat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352800" y="2819400"/>
            <a:ext cx="5410200" cy="990600"/>
          </a:xfrm>
          <a:prstGeom prst="snip2DiagRect">
            <a:avLst/>
          </a:prstGeom>
          <a:solidFill>
            <a:srgbClr val="6600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Ibadat</a:t>
            </a:r>
            <a:r>
              <a:rPr lang="en-US" sz="2400" b="1" dirty="0"/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Allah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mencari</a:t>
            </a:r>
            <a:r>
              <a:rPr lang="en-US" sz="2400" b="1" dirty="0"/>
              <a:t> </a:t>
            </a:r>
            <a:r>
              <a:rPr lang="en-US" sz="2400" b="1" dirty="0" err="1"/>
              <a:t>keredhaanNya</a:t>
            </a:r>
            <a:r>
              <a:rPr lang="en-US" sz="2400" b="1" dirty="0"/>
              <a:t>.</a:t>
            </a:r>
            <a:endParaRPr lang="ms-MY" sz="2400" b="1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3429000" y="4038600"/>
            <a:ext cx="5410200" cy="990600"/>
          </a:xfrm>
          <a:prstGeom prst="snip2DiagRect">
            <a:avLst/>
          </a:prstGeom>
          <a:solidFill>
            <a:srgbClr val="6600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Allah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memberi</a:t>
            </a:r>
            <a:r>
              <a:rPr lang="en-US" sz="2400" b="1" dirty="0"/>
              <a:t> </a:t>
            </a:r>
            <a:r>
              <a:rPr lang="en-US" sz="2400" b="1" dirty="0" err="1"/>
              <a:t>kebahagian</a:t>
            </a:r>
            <a:r>
              <a:rPr lang="en-US" sz="2400" b="1" dirty="0"/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</a:t>
            </a:r>
            <a:r>
              <a:rPr lang="en-US" sz="2400" b="1" dirty="0" err="1"/>
              <a:t>hambaNya</a:t>
            </a:r>
            <a:r>
              <a:rPr lang="en-US" sz="2400" b="1" dirty="0"/>
              <a:t>.</a:t>
            </a:r>
            <a:endParaRPr lang="ms-MY" sz="2400" b="1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3429000" y="5257800"/>
            <a:ext cx="5410200" cy="1219200"/>
          </a:xfrm>
          <a:prstGeom prst="snip2DiagRect">
            <a:avLst/>
          </a:prstGeom>
          <a:solidFill>
            <a:srgbClr val="6600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Habuan</a:t>
            </a:r>
            <a:r>
              <a:rPr lang="en-US" sz="2400" b="1" dirty="0"/>
              <a:t> yang </a:t>
            </a:r>
            <a:r>
              <a:rPr lang="en-US" sz="2400" b="1" dirty="0" err="1"/>
              <a:t>bersifat</a:t>
            </a:r>
            <a:r>
              <a:rPr lang="en-US" sz="2400" b="1" dirty="0"/>
              <a:t> material </a:t>
            </a:r>
            <a:r>
              <a:rPr lang="en-US" sz="2400" b="1" dirty="0" err="1"/>
              <a:t>semata-mata</a:t>
            </a:r>
            <a:r>
              <a:rPr lang="en-US" sz="2400" b="1" dirty="0"/>
              <a:t> </a:t>
            </a:r>
            <a:r>
              <a:rPr lang="en-US" sz="2400" b="1" dirty="0" err="1"/>
              <a:t>membawa</a:t>
            </a:r>
            <a:r>
              <a:rPr lang="en-US" sz="2400" b="1" dirty="0"/>
              <a:t> </a:t>
            </a:r>
            <a:r>
              <a:rPr lang="en-US" sz="2400" b="1" dirty="0" err="1"/>
              <a:t>kecelakaan</a:t>
            </a:r>
            <a:r>
              <a:rPr lang="en-US" sz="2400" b="1" dirty="0"/>
              <a:t> </a:t>
            </a:r>
            <a:r>
              <a:rPr lang="en-US" sz="2400" b="1" dirty="0" err="1"/>
              <a:t>di</a:t>
            </a:r>
            <a:r>
              <a:rPr lang="en-US" sz="2400" b="1" dirty="0"/>
              <a:t> </a:t>
            </a:r>
            <a:r>
              <a:rPr lang="en-US" sz="2400" b="1" dirty="0" err="1"/>
              <a:t>dunia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akhirat</a:t>
            </a:r>
            <a:r>
              <a:rPr lang="en-US" sz="2400" b="1" dirty="0"/>
              <a:t>.</a:t>
            </a:r>
            <a:endParaRPr lang="ms-MY" sz="2400" b="1" dirty="0"/>
          </a:p>
        </p:txBody>
      </p:sp>
      <p:sp>
        <p:nvSpPr>
          <p:cNvPr id="14" name="Right Arrow Callout 13"/>
          <p:cNvSpPr/>
          <p:nvPr/>
        </p:nvSpPr>
        <p:spPr>
          <a:xfrm>
            <a:off x="533400" y="3276600"/>
            <a:ext cx="2743200" cy="2286000"/>
          </a:xfrm>
          <a:prstGeom prst="rightArrowCallout">
            <a:avLst>
              <a:gd name="adj1" fmla="val 25000"/>
              <a:gd name="adj2" fmla="val 25000"/>
              <a:gd name="adj3" fmla="val 16165"/>
              <a:gd name="adj4" fmla="val 78632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/>
              <a:t>Matlamat</a:t>
            </a:r>
            <a:r>
              <a:rPr lang="en-US" sz="3200" b="1" dirty="0"/>
              <a:t> </a:t>
            </a:r>
            <a:r>
              <a:rPr lang="en-US" sz="3200" b="1" dirty="0" err="1"/>
              <a:t>Bekerja</a:t>
            </a:r>
            <a:endParaRPr lang="ms-MY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9413" y="25021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Bayyinah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5:-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4114800"/>
            <a:ext cx="78486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Padahal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tidak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disuruh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kecuali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supaya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menyembah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memurnikan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ketaatan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menjalankan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agama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lurus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1143000"/>
            <a:ext cx="70104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وَمَا أُمِرُوا إِلاَّ لِيَعْبُدُوا اللهَ مُخْلِصِينَ لَهُ الدِّينَ حُنَفَآءَ وَيُقِيمُوا الصَّلاَةَ وَيُؤْتُوا الزَّكَاةَ وَذَلِكَ دِينُ الْقَيِّمَةِ </a:t>
            </a:r>
            <a:endParaRPr lang="ms-MY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15240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Kesimpulan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dari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lima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etika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kerja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mulia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:-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295400" y="1100138"/>
            <a:ext cx="7239000" cy="1576387"/>
          </a:xfrm>
          <a:prstGeom prst="snip2DiagRect">
            <a:avLst/>
          </a:prstGeom>
          <a:solidFill>
            <a:srgbClr val="6600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/>
              <a:t>Betulkan</a:t>
            </a:r>
            <a:r>
              <a:rPr lang="en-US" sz="3200" b="1" dirty="0"/>
              <a:t> </a:t>
            </a:r>
            <a:r>
              <a:rPr lang="en-US" sz="3200" b="1" dirty="0" err="1"/>
              <a:t>niat</a:t>
            </a:r>
            <a:r>
              <a:rPr lang="en-US" sz="3200" b="1" dirty="0"/>
              <a:t> </a:t>
            </a:r>
            <a:r>
              <a:rPr lang="en-US" sz="3200" b="1" dirty="0" err="1"/>
              <a:t>bekerja</a:t>
            </a:r>
            <a:r>
              <a:rPr lang="en-US" sz="3200" b="1" dirty="0"/>
              <a:t> agar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/>
              <a:t>saham</a:t>
            </a:r>
            <a:r>
              <a:rPr lang="en-US" sz="3200" b="1" dirty="0"/>
              <a:t> </a:t>
            </a:r>
            <a:r>
              <a:rPr lang="en-US" sz="3200" b="1" dirty="0" err="1"/>
              <a:t>di</a:t>
            </a:r>
            <a:r>
              <a:rPr lang="en-US" sz="3200" b="1" dirty="0"/>
              <a:t> </a:t>
            </a:r>
            <a:r>
              <a:rPr lang="en-US" sz="3200" b="1" dirty="0" err="1"/>
              <a:t>akhirat</a:t>
            </a:r>
            <a:r>
              <a:rPr lang="en-US" sz="3200" b="1" dirty="0"/>
              <a:t>  </a:t>
            </a:r>
            <a:r>
              <a:rPr lang="en-US" sz="3200" b="1" dirty="0" err="1"/>
              <a:t>kelak</a:t>
            </a:r>
            <a:r>
              <a:rPr lang="en-US" sz="3200" b="1" dirty="0"/>
              <a:t>.</a:t>
            </a:r>
            <a:endParaRPr lang="ms-MY" sz="3200" b="1" dirty="0"/>
          </a:p>
        </p:txBody>
      </p:sp>
      <p:sp>
        <p:nvSpPr>
          <p:cNvPr id="7" name="Snip Diagonal Corner Rectangle 6"/>
          <p:cNvSpPr/>
          <p:nvPr/>
        </p:nvSpPr>
        <p:spPr>
          <a:xfrm>
            <a:off x="1295400" y="2921000"/>
            <a:ext cx="7315200" cy="1576388"/>
          </a:xfrm>
          <a:prstGeom prst="snip2Diag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/>
              <a:t>Saham</a:t>
            </a:r>
            <a:r>
              <a:rPr lang="en-US" sz="3200" b="1" dirty="0"/>
              <a:t> </a:t>
            </a:r>
            <a:r>
              <a:rPr lang="en-US" sz="3200" b="1" dirty="0" err="1"/>
              <a:t>berguna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kebahagian</a:t>
            </a:r>
            <a:r>
              <a:rPr lang="en-US" sz="3200" b="1" dirty="0"/>
              <a:t> </a:t>
            </a:r>
            <a:r>
              <a:rPr lang="en-US" sz="3200" b="1" dirty="0" err="1"/>
              <a:t>di</a:t>
            </a:r>
            <a:r>
              <a:rPr lang="en-US" sz="3200" b="1" dirty="0"/>
              <a:t> </a:t>
            </a:r>
            <a:r>
              <a:rPr lang="en-US" sz="3200" b="1" dirty="0" err="1"/>
              <a:t>dunia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akhirat</a:t>
            </a:r>
            <a:r>
              <a:rPr lang="en-US" sz="3200" b="1" dirty="0"/>
              <a:t>.</a:t>
            </a:r>
            <a:endParaRPr lang="ms-MY" sz="3200" b="1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1219200" y="4725988"/>
            <a:ext cx="7391400" cy="1752600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Allah </a:t>
            </a:r>
            <a:r>
              <a:rPr lang="en-US" sz="3200" b="1" dirty="0" err="1"/>
              <a:t>Maha</a:t>
            </a:r>
            <a:r>
              <a:rPr lang="en-US" sz="3200" b="1" dirty="0"/>
              <a:t> </a:t>
            </a:r>
            <a:r>
              <a:rPr lang="en-US" sz="3200" b="1" dirty="0" err="1"/>
              <a:t>Pengampun</a:t>
            </a:r>
            <a:r>
              <a:rPr lang="en-US" sz="3200" b="1" dirty="0"/>
              <a:t>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Dia</a:t>
            </a:r>
            <a:r>
              <a:rPr lang="en-US" sz="3200" b="1" dirty="0"/>
              <a:t> </a:t>
            </a:r>
            <a:r>
              <a:rPr lang="en-US" sz="3200" b="1" dirty="0" err="1"/>
              <a:t>mengampunkan</a:t>
            </a:r>
            <a:r>
              <a:rPr lang="en-US" sz="3200" b="1" dirty="0"/>
              <a:t> </a:t>
            </a:r>
            <a:r>
              <a:rPr lang="en-US" sz="3200" b="1" dirty="0" err="1"/>
              <a:t>dosa</a:t>
            </a:r>
            <a:r>
              <a:rPr lang="en-US" sz="3200" b="1" dirty="0"/>
              <a:t> </a:t>
            </a:r>
            <a:r>
              <a:rPr lang="en-US" sz="3200" b="1" dirty="0" err="1"/>
              <a:t>orang</a:t>
            </a:r>
            <a:r>
              <a:rPr lang="en-US" sz="3200" b="1" dirty="0"/>
              <a:t> yang </a:t>
            </a:r>
            <a:r>
              <a:rPr lang="en-US" sz="3200" b="1" dirty="0" err="1"/>
              <a:t>penat</a:t>
            </a:r>
            <a:r>
              <a:rPr lang="en-US" sz="3200" b="1" dirty="0"/>
              <a:t> </a:t>
            </a:r>
            <a:r>
              <a:rPr lang="en-US" sz="3200" b="1" dirty="0" err="1"/>
              <a:t>bekerja</a:t>
            </a:r>
            <a:r>
              <a:rPr lang="en-US" sz="3200" b="1" dirty="0"/>
              <a:t>.</a:t>
            </a:r>
            <a:endParaRPr lang="ms-MY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9413" y="25021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Sabda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Muhammad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s.a.w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3657600"/>
            <a:ext cx="78486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Sesiapa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tidur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kerana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kepenatan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mencari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rezeki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halal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nescaya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tidur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mendapat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keampunan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1447800" y="1143000"/>
            <a:ext cx="6553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5400" b="1">
                <a:solidFill>
                  <a:srgbClr val="FFFF00"/>
                </a:solidFill>
                <a:latin typeface="Traditional Arabic" pitchFamily="2" charset="-78"/>
                <a:cs typeface="Traditional Arabic" pitchFamily="2" charset="-78"/>
              </a:rPr>
              <a:t>مَنْ بَاتَ كَالاًّ مِنْ طَلَبِ الْحَلاَلِ بَاتَ مَغفُورًا لَهُ .</a:t>
            </a:r>
            <a:r>
              <a:rPr lang="ar-SA" sz="3200" b="1">
                <a:solidFill>
                  <a:srgbClr val="FFFF00"/>
                </a:solidFill>
                <a:latin typeface="Traditional Arabic" pitchFamily="2" charset="-78"/>
                <a:cs typeface="Traditional Arabic" pitchFamily="2" charset="-78"/>
              </a:rPr>
              <a:t>ذكره السيوطي في الجامع الصغير</a:t>
            </a:r>
            <a:endParaRPr lang="ms-MY" sz="5400" b="1">
              <a:solidFill>
                <a:srgbClr val="FFFF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9413" y="25021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Zalzalah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6 – 8 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3810000"/>
            <a:ext cx="78486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Pada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hari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manusia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keluar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kuburnya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dalam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keadaan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bermacam-macam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supaya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diperlihatkan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balasan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pekerjaan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mereka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Dan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barang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siapa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mengerjakan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kejahatan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sebesar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zarahpun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nescaya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melihat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balasan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pula.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9575" y="1219200"/>
            <a:ext cx="6854825" cy="23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يَوْمَئِذٍ يَصْدُرُ النَّاسُ أَشْتَاتًا لِّيُرَوْا أَعْمَالَهُمْ </a:t>
            </a:r>
          </a:p>
          <a:p>
            <a:pPr algn="ctr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فَمَن يَعْمَلْ مِثْقَالَ ذَرَّةٍ خَيْرًا يَرَهُ</a:t>
            </a:r>
          </a:p>
          <a:p>
            <a:pPr algn="ctr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وَمَن يَعْمَلْ مِثْقَالَ ذَرَّةٍ شَرًّا يَرَهُ</a:t>
            </a:r>
            <a:endParaRPr lang="ms-MY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1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9413" y="25021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Al-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Mulk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15:-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4475163"/>
            <a:ext cx="7848600" cy="21542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Dialah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menjadikan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bumi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mudah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bagi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maka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berjalanlah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segala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penjurunya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makanlah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sebahagian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rezekiNya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kembali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setelah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dibangkitkan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447800"/>
            <a:ext cx="74676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هُوَ الَّذِي جَعَلَ لَكُمُ الأَرْضَ ذَلُولاً فَامْشُوا فِي مَنَاكِبِهَا وَكُلُوا مِن رِّزْقِهِ وَإِلَيْهِ النُّشُورُ </a:t>
            </a:r>
            <a:endParaRPr lang="ms-MY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 rot="21268261">
            <a:off x="1676400" y="361950"/>
            <a:ext cx="6781800" cy="1219200"/>
          </a:xfrm>
          <a:prstGeom prst="wave">
            <a:avLst/>
          </a:prstGeom>
          <a:solidFill>
            <a:srgbClr val="CC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7891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2090738" y="695325"/>
            <a:ext cx="601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oper Black" pitchFamily="18" charset="0"/>
              </a:rPr>
              <a:t>DOA  ANTARA  DUA KHUTBAH</a:t>
            </a:r>
            <a:endParaRPr lang="ms-MY" sz="2800">
              <a:latin typeface="Cooper Blac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834039"/>
            <a:ext cx="74676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Amin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Ya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Rabbal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Aalamin</a:t>
            </a:r>
            <a:endParaRPr lang="en-US" sz="2800" b="1" dirty="0">
              <a:ln w="3175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Tuhan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Yang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Memperkenankan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Doa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Orang-Orang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Yang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Taat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,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Berilah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Taufik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Kepada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Kami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Di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Dalam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Mentaatimu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,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Ampunilah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Kami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Dan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Muslimin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Seluruhnya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, 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Ampunilah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Dosa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Mereka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Yang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Mengatakan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                  “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Ampunkanlah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Aku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Ya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Allah”                            Dan “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Ampunkanlah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Kami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</a:t>
            </a:r>
            <a:r>
              <a:rPr lang="en-US" sz="2800" b="1" dirty="0" err="1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Ya</a:t>
            </a:r>
            <a:r>
              <a:rPr lang="en-US" sz="2800" b="1" dirty="0">
                <a:ln w="3175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Allah”.</a:t>
            </a:r>
            <a:endParaRPr lang="ms-MY" sz="2800" dirty="0">
              <a:ln w="3175"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61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733800"/>
            <a:ext cx="82724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4" descr="C:\Users\NADHIRAH\Pictures\batik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4" descr="C:\Users\NADHIRAH\Pictures\batik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61515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963987"/>
            <a:ext cx="7543800" cy="1446213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Segala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puji-pujian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hanya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bagi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Allah S.W.T.</a:t>
            </a:r>
          </a:p>
        </p:txBody>
      </p:sp>
      <p:sp>
        <p:nvSpPr>
          <p:cNvPr id="7" name="Rectangle 199"/>
          <p:cNvSpPr>
            <a:spLocks noChangeArrowheads="1"/>
          </p:cNvSpPr>
          <p:nvPr/>
        </p:nvSpPr>
        <p:spPr bwMode="auto">
          <a:xfrm>
            <a:off x="1524000" y="2133600"/>
            <a:ext cx="6705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600" b="1" dirty="0">
                <a:ln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 ُلِلَّهِ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0018" y="304800"/>
            <a:ext cx="23689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200400"/>
            <a:ext cx="7924800" cy="138499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Aku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bersaksi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bahawa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tiada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Tuhan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yang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disembah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melainkan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Allah yang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Maha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sempurna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pada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nama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dan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sifat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+mn-cs"/>
              </a:rPr>
              <a:t>.</a:t>
            </a:r>
            <a:endParaRPr lang="en-US" sz="11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7244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S.A.W.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semulia-mulia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makhluk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1219200"/>
            <a:ext cx="7772400" cy="21236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cs typeface="Traditional Arabic" pitchFamily="2" charset="-78"/>
              </a:rPr>
              <a:t>وَأَشْهَدُ أَنْ لاَ إِلَهَ إِلاَّ اللهُ كَامِلُ اْلأَسْمَـآءِ وَالصِّفَاتِ، وَأَشْهَدُ أَنَّ مُحَمَّدًا عَبْدُهُ وَ رَسُوْلُهُ أَشْرَفُ الْمَخْلُوْقَـاتِ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9713" y="304800"/>
            <a:ext cx="22240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371600"/>
            <a:ext cx="7467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 w="1905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اَللَّهُمَّ صَلِّ وَسَلِّمْ عَلَى سَيِّدِنَا مُحَمَّدٍ وَعَلَى ءَالِهِ وَأَصْحَابِهِ</a:t>
            </a:r>
            <a:endParaRPr lang="en-US" sz="5400" dirty="0">
              <a:ln w="19050"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71600" y="3810000"/>
            <a:ext cx="72390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cucurilah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rahmat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sejahtera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ke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atas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junjungan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kami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Nabi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Muhammad S.A.W. 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keluarga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seluruh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sahabatnya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304800"/>
            <a:ext cx="19988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66800" y="3657600"/>
            <a:ext cx="8077200" cy="3110724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berkatilah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kekasih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Ikutan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mempunyai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kelebihan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karamah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1066800"/>
            <a:ext cx="7391400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cs typeface="Traditional Arabic" pitchFamily="2" charset="-78"/>
              </a:rPr>
              <a:t>اللَّهُمَّ صَلِّ وَسَلِّمْ عَلَى سَيِّدِنَا مُحَمَّدٍ 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cs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cs typeface="Traditional Arabic" pitchFamily="2" charset="-78"/>
              </a:rPr>
              <a:t>وَعَلَى ءَالِهِ وَ أَصْحَابِهِ أُوْلِى اْلفَضْلِ 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cs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cs typeface="Traditional Arabic" pitchFamily="2" charset="-78"/>
              </a:rPr>
              <a:t>وَالْكَرَامَاتِ.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2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405825"/>
            <a:ext cx="331597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19200" y="4038600"/>
            <a:ext cx="7772400" cy="2064284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Dan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Bertawakkal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Kiranya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GB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66208"/>
            <a:ext cx="75438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cs typeface="Traditional Arabic" pitchFamily="2" charset="-78"/>
              </a:rPr>
              <a:t>اتَّقُوا اللهَ ، وَ عَلَى اللهِ فَتَوَكَّلُوْا إِنْ كُنْتُمْ مُؤْمِنِيْنَ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405825"/>
            <a:ext cx="33861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Khatib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295400"/>
            <a:ext cx="7239000" cy="1366838"/>
          </a:xfrm>
          <a:prstGeom prst="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Bertaqwalah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Kepada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Allah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dengan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sebenar-benar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taqwa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.</a:t>
            </a:r>
            <a:endParaRPr lang="ms-MY" sz="2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900362"/>
            <a:ext cx="7239000" cy="1366838"/>
          </a:xfrm>
          <a:prstGeom prst="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Buatlah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bekalan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sebelum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kembali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ke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akhirat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.</a:t>
            </a:r>
            <a:endParaRPr lang="ms-MY" sz="2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500562"/>
            <a:ext cx="7239000" cy="1366838"/>
          </a:xfrm>
          <a:prstGeom prst="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Sebaik-baik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bekalan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ialah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taqwa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kepada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Allah.</a:t>
            </a:r>
            <a:endParaRPr lang="ms-MY" sz="2800" b="1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381000"/>
            <a:ext cx="7542001" cy="52322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Iman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Amal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/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Pekerjaan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Baik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0200" y="1447800"/>
            <a:ext cx="6781800" cy="1371600"/>
          </a:xfrm>
          <a:prstGeom prst="roundRect">
            <a:avLst/>
          </a:prstGeom>
          <a:solidFill>
            <a:srgbClr val="0000FF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Hampir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Quran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3124200"/>
            <a:ext cx="6781800" cy="1371600"/>
          </a:xfrm>
          <a:prstGeom prst="roundRect">
            <a:avLst/>
          </a:prstGeom>
          <a:solidFill>
            <a:srgbClr val="0000FF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Diiringi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4800600"/>
            <a:ext cx="6781800" cy="1371600"/>
          </a:xfrm>
          <a:prstGeom prst="roundRect">
            <a:avLst/>
          </a:prstGeom>
          <a:solidFill>
            <a:srgbClr val="0000FF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Benar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Diterjemahkan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600200" y="838200"/>
            <a:ext cx="6781800" cy="1371600"/>
          </a:xfrm>
          <a:prstGeom prst="roundRect">
            <a:avLst/>
          </a:prstGeom>
          <a:solidFill>
            <a:srgbClr val="00580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daripada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taqwa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2590800"/>
            <a:ext cx="6781800" cy="1371600"/>
          </a:xfrm>
          <a:prstGeom prst="roundRect">
            <a:avLst/>
          </a:prstGeom>
          <a:solidFill>
            <a:srgbClr val="00580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mengangkat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darjat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manusia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4419600"/>
            <a:ext cx="6781800" cy="1371600"/>
          </a:xfrm>
          <a:prstGeom prst="roundRect">
            <a:avLst/>
          </a:prstGeom>
          <a:solidFill>
            <a:srgbClr val="00580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Sebaik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Bekalan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Taqwa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9413" y="250210"/>
            <a:ext cx="815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Firman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Baqarah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ayat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197:-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3352800"/>
            <a:ext cx="7848600" cy="2154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Hendaklah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Kamu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Membawa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Bekal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Cukupnya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Kerana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Sesungguhnya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Sebaik-baik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Bekal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Itu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Memelihara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Diri,dan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Bertaqwalah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Kepadaku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Wahai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Orang-orang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Beraqal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(yang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Dapat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Memikir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Dan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Memahaminya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1219200"/>
            <a:ext cx="7010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وَتَزَوَّدُواْ فَإِنَّ خَيْرَ الزَّادِ التَّقْوَى وَاتَّقُونِ يَآ أُوْلِي الأَلْبَابِ	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304800"/>
            <a:ext cx="7239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Sedarilah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24000" y="1100138"/>
            <a:ext cx="7010400" cy="1033462"/>
          </a:xfrm>
          <a:prstGeom prst="snip2DiagRect">
            <a:avLst/>
          </a:prstGeom>
          <a:solidFill>
            <a:srgbClr val="6600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ms-M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52400" y="3276600"/>
            <a:ext cx="3657600" cy="3352800"/>
          </a:xfrm>
          <a:prstGeom prst="snip2DiagRect">
            <a:avLst/>
          </a:prstGeom>
          <a:solidFill>
            <a:srgbClr val="7030A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Umar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sekumpulan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membuat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teduhan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kubur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351755">
            <a:off x="3868738" y="2432050"/>
            <a:ext cx="4891087" cy="3760788"/>
          </a:xfrm>
          <a:prstGeom prst="wedgeEllipseCallout">
            <a:avLst>
              <a:gd name="adj1" fmla="val -50743"/>
              <a:gd name="adj2" fmla="val 41368"/>
            </a:avLst>
          </a:prstGeom>
          <a:solidFill>
            <a:srgbClr val="0058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Tinggalkan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pekerjaannya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meneduhnya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76200"/>
            <a:ext cx="7239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28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28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s.a.w</a:t>
            </a:r>
            <a:r>
              <a:rPr lang="en-US" sz="2800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…..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352800"/>
            <a:ext cx="83058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    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marL="363538" indent="-3635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	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mengikuti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anak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Adam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selepas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mati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tiga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perkara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Dua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perkara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pulang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akan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kekal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bersamanya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mengikutinya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ialah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keluarga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harta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amalan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pekerjaannya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Lalu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pulang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semula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adalah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keluarga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hartanya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manakala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kekal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bersamanya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adalah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amalannya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89013" y="1014413"/>
            <a:ext cx="777398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rtl="1" eaLnBrk="0" hangingPunct="0">
              <a:defRPr/>
            </a:pPr>
            <a:r>
              <a:rPr lang="ar-S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يَتْبَعُ الْمَيِّتَ ثَلاَثَةٌ ، فَيَرْجِعُ اثْنَانِ وَيَبْقَى مَعَهُ واحِدٌ :</a:t>
            </a:r>
          </a:p>
          <a:p>
            <a:pPr algn="ctr" rtl="1" eaLnBrk="0" hangingPunct="0">
              <a:defRPr/>
            </a:pPr>
            <a:r>
              <a:rPr lang="ar-S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يَتْبَعُهُ أَهْلُهُ وَمَالُهُ وَعَمَلُهُ ، فَيَرْجِعُ أَهْلُهُ ومَالُهُ </a:t>
            </a:r>
          </a:p>
          <a:p>
            <a:pPr algn="ctr" rtl="1" eaLnBrk="0" hangingPunct="0">
              <a:defRPr/>
            </a:pPr>
            <a:r>
              <a:rPr lang="ar-S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وَيَبْقَى عَمَلُهُ </a:t>
            </a:r>
            <a:r>
              <a:rPr lang="ar-S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رواه البخاري</a:t>
            </a:r>
            <a:r>
              <a:rPr lang="ar-SA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</a:t>
            </a:r>
            <a:endParaRPr lang="ar-S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600200" y="1524000"/>
            <a:ext cx="6781800" cy="1371600"/>
          </a:xfrm>
          <a:prstGeom prst="roundRect">
            <a:avLst/>
          </a:prstGeom>
          <a:solidFill>
            <a:srgbClr val="00580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hakikat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00200" y="3276600"/>
            <a:ext cx="6781800" cy="1371600"/>
          </a:xfrm>
          <a:prstGeom prst="roundRect">
            <a:avLst/>
          </a:prstGeom>
          <a:solidFill>
            <a:srgbClr val="00580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berusaha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perbaiki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amalannya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268069"/>
            <a:ext cx="5867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BERUNTUNGLAH…..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600200" y="1981200"/>
            <a:ext cx="6781800" cy="1371600"/>
          </a:xfrm>
          <a:prstGeom prst="roundRect">
            <a:avLst/>
          </a:prstGeom>
          <a:solidFill>
            <a:srgbClr val="00580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mengadap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sejahtera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0200" y="3810000"/>
            <a:ext cx="6781800" cy="1828800"/>
          </a:xfrm>
          <a:prstGeom prst="roundRect">
            <a:avLst/>
          </a:prstGeom>
          <a:solidFill>
            <a:srgbClr val="005800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amalan-amaln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buruk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268069"/>
            <a:ext cx="6553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Mereka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Yang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Selamat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Di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Akhirat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Kelak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2" descr="http://www.brunet.bn/news/pelita/30mei/tinjau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4515"/>
            <a:ext cx="1143000" cy="1371600"/>
          </a:xfrm>
          <a:prstGeom prst="ellipse">
            <a:avLst/>
          </a:prstGeom>
          <a:ln w="28575">
            <a:solidFill>
              <a:srgbClr val="FF3300"/>
            </a:solidFill>
          </a:ln>
          <a:effectLst/>
        </p:spPr>
      </p:pic>
      <p:pic>
        <p:nvPicPr>
          <p:cNvPr id="61" name="Picture 27" descr="rice gr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050" y="5583767"/>
            <a:ext cx="1033749" cy="1219148"/>
          </a:xfrm>
          <a:prstGeom prst="ellipse">
            <a:avLst/>
          </a:prstGeom>
          <a:ln w="19050">
            <a:solidFill>
              <a:srgbClr val="FF3300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28600"/>
            <a:ext cx="32607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1600" y="1143000"/>
            <a:ext cx="701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rtl="1" eaLnBrk="0" hangingPunct="0">
              <a:defRPr/>
            </a:pPr>
            <a:r>
              <a:rPr lang="ar-SA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يَآ أَيُّهَا الَّذِيْنَ ءَامَنُوْا اتَّقُوْا اللهَ حَقَّ تُقَاتِهِ وَلاَ تَمُوْتُنَّ إِلاَّ وَأَنْتُمْ مُسْلِمُوْنَ</a:t>
            </a:r>
            <a:endParaRPr lang="ar-EG" sz="44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Traditional Arabic" pitchFamily="2" charset="-7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71600" y="3200400"/>
            <a:ext cx="7239000" cy="26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Maksudnya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Wahai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Bertaqwalah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Kepada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Sebenar-benar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Taqwa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Jangan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Sekali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-kali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Mati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Melainkan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Dalam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Keadaan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Islam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50975" y="300038"/>
            <a:ext cx="6727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Firman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Allah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Dalam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Surah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Al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Ahzab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Ayat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56:</a:t>
            </a:r>
          </a:p>
        </p:txBody>
      </p:sp>
      <p:pic>
        <p:nvPicPr>
          <p:cNvPr id="52228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90600"/>
            <a:ext cx="70866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3621088"/>
            <a:ext cx="73914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“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Sesungguhnya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Allah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Taala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Dan Para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Malaikat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Sentiasa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Bersalawat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Ke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Atas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Nabi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(Muhammad),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Wahai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Orang-orang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Beriman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!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Berselawatlah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Kamu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Ke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Atasnya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Serta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Ucapkanlah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Salam Sejahtera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Dengan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Penghormatan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Ke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Atasnya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Dengan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Sepenuhnya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23950"/>
            <a:ext cx="8229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142875"/>
            <a:ext cx="2287588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Selawat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9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79525" y="152400"/>
            <a:ext cx="11588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990600"/>
            <a:ext cx="80772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>
                  <a:solidFill>
                    <a:srgbClr val="FFFFFF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dirty="0">
              <a:ln>
                <a:solidFill>
                  <a:srgbClr val="FFFFFF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4114800"/>
            <a:ext cx="82296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Para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52400"/>
            <a:ext cx="11588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914400"/>
            <a:ext cx="76200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5400" b="1" dirty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اَلَّلهُمَّ اغفِر لِلمُسلِمِينَ وَالْمُسلِمَاتِ وِالْمُؤمِنينَ وَالْمُؤمِنَاتِ اﻷَحياَءِ مِنهُم وَاﻷَموَاتِ</a:t>
            </a:r>
            <a:endParaRPr lang="en-US" sz="5400" dirty="0">
              <a:solidFill>
                <a:srgbClr val="FF0066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3400" y="4038600"/>
            <a:ext cx="85344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Ya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ampunkanlah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dosa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golongan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muslimin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dan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dan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mu’minaat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samada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masih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hidup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atau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telah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 </a:t>
            </a:r>
            <a:r>
              <a:rPr lang="en-GB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mati</a:t>
            </a:r>
            <a:r>
              <a:rPr lang="en-GB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034088"/>
            <a:ext cx="2133600" cy="365125"/>
          </a:xfrm>
        </p:spPr>
        <p:txBody>
          <a:bodyPr/>
          <a:lstStyle/>
          <a:p>
            <a:pPr>
              <a:defRPr/>
            </a:pPr>
            <a:fld id="{718F9B09-D0E7-48CF-97E3-D585CE7D0C08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228600" y="376238"/>
            <a:ext cx="85344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Ya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Allah,</a:t>
            </a:r>
          </a:p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Seri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Paduka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Baginda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Dipertuan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Agong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Wathiqu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Billah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Tuanku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Mizan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Zainal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Abidin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Ibni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Marhum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Sultan Mahmud Al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Muktafibillah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Shah Dan Seri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Paduka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Baginda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Raja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Permaisuri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Agong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Tuanku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Nur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Zahirah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Zuriat-zuriatnya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Serta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Kaum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Kerabatnya</a:t>
            </a:r>
            <a:r>
              <a:rPr lang="en-US" sz="36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ctr">
              <a:defRPr/>
            </a:pPr>
            <a:endParaRPr lang="en-US" sz="44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AB4AB-8BEC-43A9-826A-4D65CA8A2041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6084" name="Text Box 57"/>
          <p:cNvSpPr txBox="1">
            <a:spLocks noChangeArrowheads="1"/>
          </p:cNvSpPr>
          <p:nvPr/>
        </p:nvSpPr>
        <p:spPr bwMode="auto">
          <a:xfrm>
            <a:off x="381000" y="228600"/>
            <a:ext cx="8458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Ya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Pemangku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Raja,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Tengku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Mohammad Ismail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Ibna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Al-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Wathiqi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Billah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Sultan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Mizan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Zainal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Abidin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Dan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Jua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Pemimpin-Pemimpinnya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Ulama-Ulamanya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Pekerja-Pekerja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Serta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Seluruh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Rakyatnya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Dari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Kalangan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Umat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Islam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RahmatMu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Wahai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Tuhan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Maha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Penyayang</a:t>
            </a:r>
            <a:r>
              <a:rPr lang="en-US" sz="3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95375" y="206375"/>
            <a:ext cx="1266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43000" y="914400"/>
            <a:ext cx="76962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Tolonglah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orang-orang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Islam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himpunkanlah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mereka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di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atas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dasar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kebenaran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agama,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Hancurkanlah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kekufuran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orang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syirik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orang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munafik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Hancurkanlah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musuh-musuhMu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musuh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agama,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dosa-dosa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kami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saudara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kami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terdahulu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beriman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janganlah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Engkau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biarkan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kedengkian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dalam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hati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kami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terhadap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orang-orang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beriman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sesungguhnya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Engkau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Maha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Penyantun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Maha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Penyayang</a:t>
            </a:r>
            <a:r>
              <a:rPr lang="en-GB" sz="28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1143000" y="1524000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Lembutkanlah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Hati-hati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Perbaikilah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Hubungan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Dan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Jadikanlah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Kalangan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Dapat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Pertunjuk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775" y="282575"/>
            <a:ext cx="12668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2139950"/>
            <a:ext cx="80010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Sesungguhnya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ALLAH 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menyuruh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berlaku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adil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berbuat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kebaikan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serta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memberi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bantuan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kepada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kaum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kerabat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melarang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daripada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melakukan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perbuatan-perbuatan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keji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mungkar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serta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kezaliman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Ia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mengajar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kamu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dengan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suruhan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larangannya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ini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)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supaya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kamu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mengambil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peringatan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mematuhinya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6858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raditional Arabic" pitchFamily="2" charset="-78"/>
              </a:rPr>
              <a:t>Wahai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raditional Arabic" pitchFamily="2" charset="-78"/>
              </a:rPr>
              <a:t> </a:t>
            </a:r>
            <a:r>
              <a:rPr lang="en-US" sz="5400" dirty="0" err="1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raditional Arabic" pitchFamily="2" charset="-78"/>
              </a:rPr>
              <a:t>Hamba-hamba</a:t>
            </a: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Traditional Arabic" pitchFamily="2" charset="-78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914400"/>
            <a:ext cx="8001000" cy="4876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cs typeface="+mn-cs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Maka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Ingatlah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Allah Yang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Maha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Agung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                   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Nescaya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Dia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Akan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Mengingatimu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Dan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Bersyukurlah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Di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Atas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Nikmat-nikmatnya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Nescaya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Dia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Akan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Menambahkan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Lagi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Nikmat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Itu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Kepadamu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Pohonlah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Dari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Kelebihannya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Nescaya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Akan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Diberikannya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Kepadamu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. Dan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Sesungguhnya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Mengingati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Allah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Itu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Lebih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Besar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Faedah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Dan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Kesannya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) Dan (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Ingatlah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) Allah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Mengetahui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Apa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 Yang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Kamu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Kerjakan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.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ll MT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228600"/>
            <a:ext cx="2971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572000"/>
            <a:ext cx="7239000" cy="1447800"/>
          </a:xfrm>
          <a:prstGeom prst="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Sentiasalah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Muhasabah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Diri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sebelum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menghembuskan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nafas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terakhir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.</a:t>
            </a:r>
            <a:endParaRPr lang="ms-MY" sz="2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2971800"/>
            <a:ext cx="7239000" cy="1290638"/>
          </a:xfrm>
          <a:prstGeom prst="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Sentiasalah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umat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Islam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berada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dalam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hidayah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dan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pentunjuk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Allah.</a:t>
            </a:r>
            <a:endParaRPr lang="ms-MY" sz="28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1295400"/>
            <a:ext cx="7239000" cy="1366838"/>
          </a:xfrm>
          <a:prstGeom prst="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Bertaqwalah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Kepada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Allah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dengan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Arial" charset="0"/>
              </a:rPr>
              <a:t>sebaik-baiknya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.</a:t>
            </a:r>
            <a:endParaRPr lang="ms-MY" sz="2800" b="1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http://bariisiyobasto.files.wordpress.com/2007/10/muslims-praying-afp-hazem-b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150674"/>
            <a:ext cx="8991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Lurus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Rapatkan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Saf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Anda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Saf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Sama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Termasuk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Kesempurnaan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Solat</a:t>
            </a:r>
            <a:r>
              <a:rPr lang="en-US" sz="3600" b="1" dirty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304800"/>
            <a:ext cx="5715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Ketahuilah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bahawa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…..</a:t>
            </a:r>
          </a:p>
        </p:txBody>
      </p:sp>
      <p:sp>
        <p:nvSpPr>
          <p:cNvPr id="7" name="Oval 6"/>
          <p:cNvSpPr/>
          <p:nvPr/>
        </p:nvSpPr>
        <p:spPr>
          <a:xfrm>
            <a:off x="1676400" y="990600"/>
            <a:ext cx="6705600" cy="1524000"/>
          </a:xfrm>
          <a:prstGeom prst="ellips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bg1"/>
                </a:solidFill>
                <a:latin typeface="Cooper Black" pitchFamily="18" charset="0"/>
              </a:rPr>
              <a:t>Pencarian</a:t>
            </a:r>
            <a:r>
              <a:rPr lang="en-US" sz="24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oper Black" pitchFamily="18" charset="0"/>
              </a:rPr>
              <a:t>Rezeki</a:t>
            </a:r>
            <a:r>
              <a:rPr lang="en-US" sz="2400" dirty="0">
                <a:solidFill>
                  <a:schemeClr val="bg1"/>
                </a:solidFill>
                <a:latin typeface="Cooper Black" pitchFamily="18" charset="0"/>
              </a:rPr>
              <a:t> Yang HALAL  </a:t>
            </a:r>
            <a:r>
              <a:rPr lang="en-US" sz="2400" dirty="0" err="1">
                <a:solidFill>
                  <a:schemeClr val="bg1"/>
                </a:solidFill>
                <a:latin typeface="Cooper Black" pitchFamily="18" charset="0"/>
              </a:rPr>
              <a:t>diwajibkan</a:t>
            </a:r>
            <a:r>
              <a:rPr lang="en-US" sz="24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oper Black" pitchFamily="18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Cooper Black" pitchFamily="18" charset="0"/>
              </a:rPr>
              <a:t> Islam.</a:t>
            </a:r>
            <a:endParaRPr lang="ms-MY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895600"/>
            <a:ext cx="5715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Sabda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Nabi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s.a.w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…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43000" y="342900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rtl="1" eaLnBrk="0" hangingPunct="0">
              <a:defRPr/>
            </a:pPr>
            <a:r>
              <a:rPr lang="ar-EG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طَلَبُ الْحَلاَلِ وَاجِبٌ عَلَى كُلِّ مُسْلِمٍ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.</a:t>
            </a:r>
            <a:r>
              <a:rPr lang="ar-SA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 </a:t>
            </a:r>
            <a:r>
              <a:rPr lang="ar-SA" sz="40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رواه الطبراني</a:t>
            </a:r>
            <a:endParaRPr lang="ar-SA" sz="40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4495800"/>
            <a:ext cx="7315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Maksudnya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Mencari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rezeki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halal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adalah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wajib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terhadap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setiap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muslim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304800"/>
            <a:ext cx="7696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Umat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Islam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diwajibkan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mencari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nafkah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1600" y="1066800"/>
            <a:ext cx="2590800" cy="1600200"/>
          </a:xfrm>
          <a:prstGeom prst="round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Keperluan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Asasi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4800" y="1143000"/>
            <a:ext cx="4572000" cy="1447800"/>
          </a:xfrm>
          <a:prstGeom prst="roundRect">
            <a:avLst/>
          </a:prstGeom>
          <a:gradFill flip="none" rotWithShape="1">
            <a:gsLst>
              <a:gs pos="0">
                <a:srgbClr val="CC0099">
                  <a:shade val="30000"/>
                  <a:satMod val="115000"/>
                </a:srgbClr>
              </a:gs>
              <a:gs pos="50000">
                <a:srgbClr val="CC0099">
                  <a:shade val="67500"/>
                  <a:satMod val="115000"/>
                </a:srgbClr>
              </a:gs>
              <a:gs pos="100000">
                <a:srgbClr val="CC0099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Fardhu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Jumhur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Ulama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2895600"/>
            <a:ext cx="5715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Sabda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Nabi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s.a.w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4895850"/>
            <a:ext cx="7315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Maksudnya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…..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Mencari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rezeki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halal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adalah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fardhu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selepas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kefardhuan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00200" y="3429000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rtl="1" eaLnBrk="0" hangingPunct="0">
              <a:defRPr/>
            </a:pP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طلب كسب الحلال فريضة بعد الفريضة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.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رواه البيهقي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4" descr="C:\Users\NADHIRAH\Pictures\batik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152400"/>
            <a:ext cx="7848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Kesimpulan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hadis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:                                (</a:t>
            </a:r>
            <a:r>
              <a:rPr lang="en-US" sz="2800" b="1" i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samb</a:t>
            </a:r>
            <a:r>
              <a:rPr lang="en-US" sz="2800" b="1" i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6" name="Pentagon 5"/>
          <p:cNvSpPr/>
          <p:nvPr/>
        </p:nvSpPr>
        <p:spPr>
          <a:xfrm>
            <a:off x="1447800" y="1219200"/>
            <a:ext cx="2590800" cy="1143000"/>
          </a:xfrm>
          <a:prstGeom prst="homePlat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Bekerja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1371600"/>
            <a:ext cx="4572000" cy="76200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Fardhu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038600" y="2362200"/>
            <a:ext cx="4648200" cy="1371600"/>
          </a:xfrm>
          <a:prstGeom prst="downArrow">
            <a:avLst>
              <a:gd name="adj1" fmla="val 56637"/>
              <a:gd name="adj2" fmla="val 50000"/>
            </a:avLst>
          </a:prstGeom>
          <a:solidFill>
            <a:srgbClr val="CC0000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Cooper Black" pitchFamily="18" charset="0"/>
              </a:rPr>
              <a:t>Selepas</a:t>
            </a:r>
            <a:r>
              <a:rPr lang="en-US" sz="2800" dirty="0">
                <a:latin typeface="Cooper Black" pitchFamily="18" charset="0"/>
              </a:rPr>
              <a:t> </a:t>
            </a:r>
            <a:r>
              <a:rPr lang="en-US" sz="2800" dirty="0" err="1">
                <a:latin typeface="Cooper Black" pitchFamily="18" charset="0"/>
              </a:rPr>
              <a:t>Fardhu</a:t>
            </a:r>
            <a:r>
              <a:rPr lang="en-US" sz="2800" dirty="0">
                <a:latin typeface="Cooper Black" pitchFamily="18" charset="0"/>
              </a:rPr>
              <a:t> </a:t>
            </a:r>
            <a:r>
              <a:rPr lang="en-US" sz="2800" dirty="0" err="1">
                <a:latin typeface="Cooper Black" pitchFamily="18" charset="0"/>
              </a:rPr>
              <a:t>Asasi</a:t>
            </a:r>
            <a:endParaRPr lang="ms-MY" sz="2800" dirty="0">
              <a:latin typeface="Cooper Black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67200" y="3886200"/>
            <a:ext cx="4648200" cy="990600"/>
          </a:xfrm>
          <a:prstGeom prst="roundRect">
            <a:avLst/>
          </a:prstGeom>
          <a:solidFill>
            <a:srgbClr val="660066"/>
          </a:solidFill>
          <a:ln w="5715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Puasa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ular Callout 10"/>
          <p:cNvSpPr/>
          <p:nvPr/>
        </p:nvSpPr>
        <p:spPr>
          <a:xfrm flipH="1">
            <a:off x="1219200" y="5181600"/>
            <a:ext cx="7467600" cy="1328758"/>
          </a:xfrm>
          <a:prstGeom prst="wedgeRectCallout">
            <a:avLst>
              <a:gd name="adj1" fmla="val 41407"/>
              <a:gd name="adj2" fmla="val -258546"/>
            </a:avLst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Kewajiban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mencari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rezeki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termasuk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kefardhuan</a:t>
            </a:r>
            <a:endParaRPr lang="ms-MY" sz="3200" b="1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2261</Words>
  <Application>Microsoft Office PowerPoint</Application>
  <PresentationFormat>On-screen Show (4:3)</PresentationFormat>
  <Paragraphs>244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Calibri</vt:lpstr>
      <vt:lpstr>Arial Black</vt:lpstr>
      <vt:lpstr>Cooper Black</vt:lpstr>
      <vt:lpstr>Bodoni MT</vt:lpstr>
      <vt:lpstr>Traditional Arabic</vt:lpstr>
      <vt:lpstr>Times New Roman</vt:lpstr>
      <vt:lpstr>Book Antiqua</vt:lpstr>
      <vt:lpstr>Arial Unicode MS</vt:lpstr>
      <vt:lpstr>Monotype Corsiva</vt:lpstr>
      <vt:lpstr>Berlin Sans FB Demi</vt:lpstr>
      <vt:lpstr>Bell MT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Hilmee&amp;Yana</dc:creator>
  <cp:lastModifiedBy> </cp:lastModifiedBy>
  <cp:revision>269</cp:revision>
  <dcterms:created xsi:type="dcterms:W3CDTF">2008-04-26T13:59:12Z</dcterms:created>
  <dcterms:modified xsi:type="dcterms:W3CDTF">2009-04-30T07:38:51Z</dcterms:modified>
</cp:coreProperties>
</file>